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76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64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5CAD3-FC0F-4A44-A3FF-5456BB65211B}" type="datetimeFigureOut">
              <a:rPr lang="ru-RU" smtClean="0"/>
              <a:t>22.06.2021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520B3-CEA3-4D41-BFAC-915242C69F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8088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5CAD3-FC0F-4A44-A3FF-5456BB65211B}" type="datetimeFigureOut">
              <a:rPr lang="ru-RU" smtClean="0"/>
              <a:t>22.06.2021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520B3-CEA3-4D41-BFAC-915242C69F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7294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5CAD3-FC0F-4A44-A3FF-5456BB65211B}" type="datetimeFigureOut">
              <a:rPr lang="ru-RU" smtClean="0"/>
              <a:t>22.06.2021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520B3-CEA3-4D41-BFAC-915242C69F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6154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5CAD3-FC0F-4A44-A3FF-5456BB65211B}" type="datetimeFigureOut">
              <a:rPr lang="ru-RU" smtClean="0"/>
              <a:t>22.06.2021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520B3-CEA3-4D41-BFAC-915242C69F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0448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5CAD3-FC0F-4A44-A3FF-5456BB65211B}" type="datetimeFigureOut">
              <a:rPr lang="ru-RU" smtClean="0"/>
              <a:t>22.06.2021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520B3-CEA3-4D41-BFAC-915242C69F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4794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5CAD3-FC0F-4A44-A3FF-5456BB65211B}" type="datetimeFigureOut">
              <a:rPr lang="ru-RU" smtClean="0"/>
              <a:t>22.06.2021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520B3-CEA3-4D41-BFAC-915242C69F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7749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5CAD3-FC0F-4A44-A3FF-5456BB65211B}" type="datetimeFigureOut">
              <a:rPr lang="ru-RU" smtClean="0"/>
              <a:t>22.06.2021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520B3-CEA3-4D41-BFAC-915242C69F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9700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5CAD3-FC0F-4A44-A3FF-5456BB65211B}" type="datetimeFigureOut">
              <a:rPr lang="ru-RU" smtClean="0"/>
              <a:t>22.06.2021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520B3-CEA3-4D41-BFAC-915242C69F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2949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5CAD3-FC0F-4A44-A3FF-5456BB65211B}" type="datetimeFigureOut">
              <a:rPr lang="ru-RU" smtClean="0"/>
              <a:t>22.06.2021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520B3-CEA3-4D41-BFAC-915242C69F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3341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5CAD3-FC0F-4A44-A3FF-5456BB65211B}" type="datetimeFigureOut">
              <a:rPr lang="ru-RU" smtClean="0"/>
              <a:t>22.06.2021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520B3-CEA3-4D41-BFAC-915242C69F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4979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5CAD3-FC0F-4A44-A3FF-5456BB65211B}" type="datetimeFigureOut">
              <a:rPr lang="ru-RU" smtClean="0"/>
              <a:t>22.06.2021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520B3-CEA3-4D41-BFAC-915242C69F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3457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5CAD3-FC0F-4A44-A3FF-5456BB65211B}" type="datetimeFigureOut">
              <a:rPr lang="ru-RU" smtClean="0"/>
              <a:t>22.06.2021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8520B3-CEA3-4D41-BFAC-915242C69F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7342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работы: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376445"/>
            <a:ext cx="10515600" cy="5072481"/>
          </a:xfrm>
        </p:spPr>
        <p:txBody>
          <a:bodyPr>
            <a:normAutofit/>
          </a:bodyPr>
          <a:lstStyle/>
          <a:p>
            <a:pPr lvl="0"/>
            <a:r>
              <a:rPr lang="ru-RU" dirty="0"/>
              <a:t>Ознакомиться с популярными аддитивными технологиями 3</a:t>
            </a:r>
            <a:r>
              <a:rPr lang="en-US" dirty="0"/>
              <a:t>D</a:t>
            </a:r>
            <a:r>
              <a:rPr lang="ru-RU" dirty="0"/>
              <a:t>-печати сложных металлических изделий;</a:t>
            </a:r>
          </a:p>
          <a:p>
            <a:pPr lvl="0"/>
            <a:r>
              <a:rPr lang="ru-RU" dirty="0"/>
              <a:t>Изучить причины появления деформаций и остаточного напряжения. Ознакомиться со способами их минимизирования  </a:t>
            </a:r>
          </a:p>
          <a:p>
            <a:pPr lvl="0"/>
            <a:r>
              <a:rPr lang="ru-RU" dirty="0"/>
              <a:t>Ознакомиться с существующим программным обеспечением для прогнозирования деформаций и остаточного напряжения.</a:t>
            </a:r>
          </a:p>
          <a:p>
            <a:pPr lvl="0"/>
            <a:r>
              <a:rPr lang="ru-RU" dirty="0"/>
              <a:t>Провести прогнозирование остаточного напряжения и деформаций изделия в программном обеспечение по заданной 3</a:t>
            </a:r>
            <a:r>
              <a:rPr lang="en-US" dirty="0"/>
              <a:t>D</a:t>
            </a:r>
            <a:r>
              <a:rPr lang="ru-RU" dirty="0"/>
              <a:t>-модели. 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09DB417-9F20-4D1F-87B4-F447EE887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6AF37-0E09-4BD6-901A-EC7BC98F7540}" type="slidenum">
              <a:rPr lang="ru-RU" sz="1800" smtClean="0"/>
              <a:t>1</a:t>
            </a:fld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181674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6513" y="0"/>
            <a:ext cx="12192000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2400" dirty="0">
                <a:latin typeface="Times New Roman" pitchFamily="18"/>
              </a:rPr>
              <a:t>Федеральное государственное автономное</a:t>
            </a:r>
          </a:p>
          <a:p>
            <a:pPr lvl="0" algn="ctr"/>
            <a:r>
              <a:rPr lang="ru-RU" sz="2400" dirty="0">
                <a:latin typeface="Times New Roman" pitchFamily="18"/>
              </a:rPr>
              <a:t>образовательное учреждение высшего профессионального</a:t>
            </a:r>
            <a:r>
              <a:rPr lang="en-US" sz="2400" dirty="0">
                <a:latin typeface="Times New Roman" pitchFamily="18"/>
              </a:rPr>
              <a:t> </a:t>
            </a:r>
            <a:r>
              <a:rPr lang="ru-RU" sz="2400" dirty="0">
                <a:latin typeface="Times New Roman" pitchFamily="18"/>
              </a:rPr>
              <a:t>образования</a:t>
            </a:r>
          </a:p>
          <a:p>
            <a:pPr lvl="0" algn="ctr"/>
            <a:r>
              <a:rPr lang="ru-RU" sz="2400" dirty="0">
                <a:latin typeface="Times New Roman" pitchFamily="18"/>
              </a:rPr>
              <a:t>«Волгоградский государственный университет»</a:t>
            </a:r>
          </a:p>
          <a:p>
            <a:pPr lvl="0" algn="ctr"/>
            <a:r>
              <a:rPr lang="ru-RU" sz="2400" dirty="0">
                <a:latin typeface="Times New Roman" pitchFamily="18"/>
              </a:rPr>
              <a:t>институт математики и информационных технологий</a:t>
            </a:r>
          </a:p>
          <a:p>
            <a:pPr lvl="0" algn="ctr"/>
            <a:r>
              <a:rPr lang="ru-RU" sz="2400" dirty="0">
                <a:latin typeface="Times New Roman" pitchFamily="18"/>
              </a:rPr>
              <a:t>кафедра информационных систем и компьютерного</a:t>
            </a:r>
          </a:p>
          <a:p>
            <a:pPr lvl="0" algn="ctr"/>
            <a:r>
              <a:rPr lang="ru-RU" sz="2400" dirty="0">
                <a:latin typeface="Times New Roman" pitchFamily="18"/>
              </a:rPr>
              <a:t>моделирования</a:t>
            </a:r>
          </a:p>
          <a:p>
            <a:pPr lvl="0" algn="ctr"/>
            <a:endParaRPr lang="ru-RU" sz="2400" dirty="0">
              <a:latin typeface="Times New Roman" pitchFamily="18"/>
            </a:endParaRPr>
          </a:p>
          <a:p>
            <a:pPr lvl="0" algn="ctr"/>
            <a:r>
              <a:rPr lang="ru-RU" sz="2400" b="1" dirty="0">
                <a:latin typeface="Times New Roman" pitchFamily="18"/>
              </a:rPr>
              <a:t>Информационная модель программного комплекса для расчета остаточного</a:t>
            </a:r>
            <a:br>
              <a:rPr lang="ru-RU" sz="2400" b="1" dirty="0">
                <a:latin typeface="Times New Roman" pitchFamily="18"/>
              </a:rPr>
            </a:br>
            <a:r>
              <a:rPr lang="ru-RU" sz="2400" b="1" dirty="0">
                <a:latin typeface="Times New Roman" pitchFamily="18"/>
              </a:rPr>
              <a:t> напряжения и деформаций металлоконструкций  </a:t>
            </a:r>
          </a:p>
          <a:p>
            <a:pPr algn="ctr"/>
            <a:r>
              <a:rPr lang="ru-RU" sz="2400" b="1" dirty="0"/>
              <a:t> 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endParaRPr lang="ru-RU" sz="2400" dirty="0">
              <a:latin typeface="Times New Roman" pitchFamily="18"/>
            </a:endParaRPr>
          </a:p>
          <a:p>
            <a:pPr lvl="0" algn="ctr"/>
            <a:r>
              <a:rPr lang="ru-RU" sz="2400" dirty="0">
                <a:latin typeface="Times New Roman" pitchFamily="18"/>
              </a:rPr>
              <a:t>Работу выполнил:</a:t>
            </a:r>
          </a:p>
          <a:p>
            <a:pPr lvl="0" algn="ctr"/>
            <a:r>
              <a:rPr lang="ru-RU" sz="2400" dirty="0">
                <a:latin typeface="Times New Roman" pitchFamily="18"/>
              </a:rPr>
              <a:t>студент группы ПРИ-171 Губенко И.Б.</a:t>
            </a:r>
          </a:p>
          <a:p>
            <a:pPr lvl="0" algn="ctr"/>
            <a:r>
              <a:rPr lang="ru-RU" sz="2400" dirty="0">
                <a:latin typeface="Times New Roman" pitchFamily="18"/>
              </a:rPr>
              <a:t>Научный руководитель:</a:t>
            </a:r>
          </a:p>
          <a:p>
            <a:pPr lvl="0" algn="ctr"/>
            <a:r>
              <a:rPr lang="ru-RU" sz="2400" dirty="0">
                <a:latin typeface="Times New Roman" pitchFamily="18"/>
              </a:rPr>
              <a:t>к.ф.-м.н., доц. каф. ИСКМ Храпов С.С.</a:t>
            </a:r>
          </a:p>
          <a:p>
            <a:pPr lvl="0" algn="ctr"/>
            <a:r>
              <a:rPr lang="ru-RU" sz="2400" dirty="0">
                <a:latin typeface="Times New Roman" pitchFamily="18"/>
              </a:rPr>
              <a:t/>
            </a:r>
            <a:br>
              <a:rPr lang="ru-RU" sz="2400" dirty="0">
                <a:latin typeface="Times New Roman" pitchFamily="18"/>
              </a:rPr>
            </a:br>
            <a:r>
              <a:rPr lang="ru-RU" sz="2400" dirty="0">
                <a:latin typeface="Times New Roman" pitchFamily="18"/>
              </a:rPr>
              <a:t/>
            </a:r>
            <a:br>
              <a:rPr lang="ru-RU" sz="2400" dirty="0">
                <a:latin typeface="Times New Roman" pitchFamily="18"/>
              </a:rPr>
            </a:br>
            <a:r>
              <a:rPr lang="ru-RU" sz="2400" dirty="0">
                <a:latin typeface="Times New Roman" pitchFamily="18"/>
              </a:rPr>
              <a:t>Волгоград 20</a:t>
            </a:r>
            <a:r>
              <a:rPr lang="en-US" sz="2400" dirty="0">
                <a:latin typeface="Times New Roman" pitchFamily="18"/>
              </a:rPr>
              <a:t>21</a:t>
            </a:r>
            <a:r>
              <a:rPr lang="ru-RU" sz="2400" dirty="0">
                <a:latin typeface="Times New Roman" pitchFamily="18"/>
              </a:rPr>
              <a:t/>
            </a:r>
            <a:br>
              <a:rPr lang="ru-RU" sz="2400" dirty="0">
                <a:latin typeface="Times New Roman" pitchFamily="18"/>
              </a:rPr>
            </a:br>
            <a:endParaRPr lang="ru-RU" sz="2400" dirty="0">
              <a:latin typeface="Times New Roman" pitchFamily="18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427BBB2-712D-425F-9F01-31DA474D0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6AF37-0E09-4BD6-901A-EC7BC98F754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01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работы: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3057" y="1648994"/>
            <a:ext cx="10515600" cy="5072481"/>
          </a:xfrm>
        </p:spPr>
        <p:txBody>
          <a:bodyPr>
            <a:normAutofit/>
          </a:bodyPr>
          <a:lstStyle/>
          <a:p>
            <a:pPr lvl="1"/>
            <a:r>
              <a:rPr lang="ru-RU" dirty="0">
                <a:cs typeface="Times New Roman" panose="02020603050405020304" pitchFamily="18" charset="0"/>
              </a:rPr>
              <a:t>Ознакомиться с технологиями с аддитивными производства сложных металлических изделий, методами расчета остаточного напряжения и деформаций;</a:t>
            </a:r>
            <a:endParaRPr lang="ru-RU" sz="2000" dirty="0">
              <a:cs typeface="Times New Roman" panose="02020603050405020304" pitchFamily="18" charset="0"/>
            </a:endParaRPr>
          </a:p>
          <a:p>
            <a:pPr lvl="1"/>
            <a:r>
              <a:rPr lang="ru-RU" dirty="0">
                <a:cs typeface="Times New Roman" panose="02020603050405020304" pitchFamily="18" charset="0"/>
              </a:rPr>
              <a:t>Разработать диаграмму </a:t>
            </a:r>
            <a:r>
              <a:rPr lang="ru-RU" dirty="0" err="1">
                <a:cs typeface="Times New Roman" panose="02020603050405020304" pitchFamily="18" charset="0"/>
              </a:rPr>
              <a:t>Ганта</a:t>
            </a:r>
            <a:r>
              <a:rPr lang="ru-RU" dirty="0">
                <a:cs typeface="Times New Roman" panose="02020603050405020304" pitchFamily="18" charset="0"/>
              </a:rPr>
              <a:t>, включающую этапы планирования разработки программного комплекса.</a:t>
            </a:r>
            <a:endParaRPr lang="ru-RU" sz="2000" dirty="0">
              <a:cs typeface="Times New Roman" panose="02020603050405020304" pitchFamily="18" charset="0"/>
            </a:endParaRPr>
          </a:p>
          <a:p>
            <a:pPr lvl="1"/>
            <a:r>
              <a:rPr lang="ru-RU" dirty="0">
                <a:cs typeface="Times New Roman" panose="02020603050405020304" pitchFamily="18" charset="0"/>
              </a:rPr>
              <a:t>Разработать и описать структуру программного комплекса в рамках диаграмм, отражающих структуру, состояния и способы использования программы.</a:t>
            </a:r>
            <a:endParaRPr lang="ru-RU" sz="2000" dirty="0"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09DB417-9F20-4D1F-87B4-F447EE887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6AF37-0E09-4BD6-901A-EC7BC98F7540}" type="slidenum">
              <a:rPr lang="ru-RU" sz="1800" smtClean="0"/>
              <a:t>11</a:t>
            </a:fld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3119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8833BD-5927-4E9D-A90E-48C429756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500"/>
            <a:ext cx="10515600" cy="1325563"/>
          </a:xfrm>
        </p:spPr>
        <p:txBody>
          <a:bodyPr/>
          <a:lstStyle/>
          <a:p>
            <a:r>
              <a:rPr lang="ru-RU" dirty="0"/>
              <a:t>Требования к программному комплексу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EDAD10-E072-41CC-9089-71EF76F99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900" y="162560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разрабатываем программный комплекс включает себя модули: </a:t>
            </a:r>
          </a:p>
          <a:p>
            <a:r>
              <a:rPr lang="ru-RU" dirty="0"/>
              <a:t>для расчета остаточного напряжения и деформаций металлоконструкций</a:t>
            </a:r>
          </a:p>
          <a:p>
            <a:r>
              <a:rPr lang="ru-RU" dirty="0"/>
              <a:t> модуль представления расчетов в </a:t>
            </a:r>
            <a:r>
              <a:rPr lang="ru-RU" dirty="0" err="1"/>
              <a:t>воксельном</a:t>
            </a:r>
            <a:r>
              <a:rPr lang="ru-RU" dirty="0"/>
              <a:t> виде с выделенными участками подверженными остаточному напряжения и деформациям</a:t>
            </a:r>
          </a:p>
          <a:p>
            <a:r>
              <a:rPr lang="ru-RU" dirty="0"/>
              <a:t> модуль визуализации модели в интерфейсе программы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E401EB0-8B1C-4600-B71C-D327924BD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6AF37-0E09-4BD6-901A-EC7BC98F7540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61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BB99D5-069E-4DC3-AD99-B3F78E91E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Диаграмма </a:t>
            </a:r>
            <a:r>
              <a:rPr lang="ru-RU" dirty="0" err="1"/>
              <a:t>Ганта</a:t>
            </a:r>
            <a:r>
              <a:rPr lang="ru-RU" dirty="0"/>
              <a:t> 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ED2B71F-09FE-41AE-B188-850DC4772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6AF37-0E09-4BD6-901A-EC7BC98F7540}" type="slidenum">
              <a:rPr lang="ru-RU" smtClean="0"/>
              <a:t>13</a:t>
            </a:fld>
            <a:endParaRPr lang="ru-RU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11E89E4A-B37A-4605-B9EC-69D2E5A8EC1D}"/>
              </a:ext>
            </a:extLst>
          </p:cNvPr>
          <p:cNvPicPr>
            <a:picLocks noGrp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4" b="44087"/>
          <a:stretch/>
        </p:blipFill>
        <p:spPr bwMode="auto">
          <a:xfrm>
            <a:off x="135510" y="3237968"/>
            <a:ext cx="11994006" cy="240707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784A7C-F872-48EB-8EF2-1185A2E2C0BD}"/>
              </a:ext>
            </a:extLst>
          </p:cNvPr>
          <p:cNvSpPr txBox="1"/>
          <p:nvPr/>
        </p:nvSpPr>
        <p:spPr>
          <a:xfrm>
            <a:off x="4356673" y="5642927"/>
            <a:ext cx="382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Рисунок 1 —  Диаграмма </a:t>
            </a:r>
            <a:r>
              <a:rPr lang="ru-RU" dirty="0" err="1"/>
              <a:t>Ганта</a:t>
            </a:r>
            <a:r>
              <a:rPr lang="ru-RU" dirty="0"/>
              <a:t> 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8095699-B6A5-4675-8DBF-94A0ED92355C}"/>
              </a:ext>
            </a:extLst>
          </p:cNvPr>
          <p:cNvSpPr/>
          <p:nvPr/>
        </p:nvSpPr>
        <p:spPr>
          <a:xfrm>
            <a:off x="838200" y="1659314"/>
            <a:ext cx="7023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33333"/>
                </a:solidFill>
              </a:rPr>
              <a:t>— это популярный тип столбчатых </a:t>
            </a:r>
            <a:r>
              <a:rPr lang="ru-RU" sz="2400" b="1" dirty="0">
                <a:solidFill>
                  <a:srgbClr val="333333"/>
                </a:solidFill>
              </a:rPr>
              <a:t>диаграмм</a:t>
            </a:r>
            <a:r>
              <a:rPr lang="ru-RU" sz="2400" dirty="0">
                <a:solidFill>
                  <a:srgbClr val="333333"/>
                </a:solidFill>
              </a:rPr>
              <a:t>, который используется для иллюстрации плана, графика работ по какому-либо проекту.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76632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221DFE-BE52-497F-AC60-081EC72FD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Диаграмма </a:t>
            </a:r>
            <a:r>
              <a:rPr lang="en-US" dirty="0"/>
              <a:t>IDEF0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57DBBA1-7609-4538-9021-513FBB331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6AF37-0E09-4BD6-901A-EC7BC98F7540}" type="slidenum">
              <a:rPr lang="ru-RU" smtClean="0"/>
              <a:t>14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F27B762-42C0-4195-9708-A5BCA5ECA9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1398588"/>
            <a:ext cx="6740485" cy="48021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46513C-6994-4543-9014-3E9AEDFB1128}"/>
              </a:ext>
            </a:extLst>
          </p:cNvPr>
          <p:cNvSpPr txBox="1"/>
          <p:nvPr/>
        </p:nvSpPr>
        <p:spPr>
          <a:xfrm>
            <a:off x="2684463" y="6308209"/>
            <a:ext cx="382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Рисунок </a:t>
            </a:r>
            <a:r>
              <a:rPr lang="en-US" dirty="0"/>
              <a:t>2</a:t>
            </a:r>
            <a:r>
              <a:rPr lang="ru-RU" dirty="0"/>
              <a:t> —  Диаграмма </a:t>
            </a:r>
            <a:r>
              <a:rPr lang="en-US" dirty="0"/>
              <a:t>IDEF0</a:t>
            </a:r>
            <a:r>
              <a:rPr lang="ru-RU" dirty="0"/>
              <a:t> 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8DD985A-F2DD-431F-8353-9005F11C58B1}"/>
              </a:ext>
            </a:extLst>
          </p:cNvPr>
          <p:cNvSpPr/>
          <p:nvPr/>
        </p:nvSpPr>
        <p:spPr>
          <a:xfrm>
            <a:off x="7897793" y="1542058"/>
            <a:ext cx="400210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IDEF0 — методология функционального моделирования (англ. </a:t>
            </a:r>
            <a:r>
              <a:rPr lang="ru-RU" sz="2400" dirty="0" err="1"/>
              <a:t>function</a:t>
            </a:r>
            <a:r>
              <a:rPr lang="ru-RU" sz="2400" dirty="0"/>
              <a:t> </a:t>
            </a:r>
            <a:r>
              <a:rPr lang="ru-RU" sz="2400" dirty="0" err="1"/>
              <a:t>modeling</a:t>
            </a:r>
            <a:r>
              <a:rPr lang="ru-RU" sz="2400" dirty="0"/>
              <a:t>) и графическая нотация, предназначенная для формализации и описания бизнес-процессов. </a:t>
            </a:r>
          </a:p>
        </p:txBody>
      </p:sp>
    </p:spTree>
    <p:extLst>
      <p:ext uri="{BB962C8B-B14F-4D97-AF65-F5344CB8AC3E}">
        <p14:creationId xmlns:p14="http://schemas.microsoft.com/office/powerpoint/2010/main" val="211240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D118B2-683A-432C-B4B7-54341C6B8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/>
              <a:t>Диаграмма </a:t>
            </a:r>
            <a:r>
              <a:rPr lang="en-US" dirty="0"/>
              <a:t>IDEF0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285DED2-B18A-43FE-AF80-3DC287092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6AF37-0E09-4BD6-901A-EC7BC98F7540}" type="slidenum">
              <a:rPr lang="ru-RU" smtClean="0"/>
              <a:t>15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467EA1-B2C9-4F70-9B9A-2869043C25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1079499"/>
            <a:ext cx="7558436" cy="50577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F4DFBF-3542-45A1-A88C-DD958494A76F}"/>
              </a:ext>
            </a:extLst>
          </p:cNvPr>
          <p:cNvSpPr txBox="1"/>
          <p:nvPr/>
        </p:nvSpPr>
        <p:spPr>
          <a:xfrm>
            <a:off x="1993900" y="6137274"/>
            <a:ext cx="582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Рисунок </a:t>
            </a:r>
            <a:r>
              <a:rPr lang="en-US" dirty="0"/>
              <a:t>3</a:t>
            </a:r>
            <a:r>
              <a:rPr lang="ru-RU" dirty="0"/>
              <a:t> —  Декомпозиция основного процесса</a:t>
            </a:r>
            <a:r>
              <a:rPr lang="en-US" dirty="0"/>
              <a:t> IDEF0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840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6588FD-3E94-494C-9558-6894E8B86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Диаграмма поток данных </a:t>
            </a:r>
            <a:r>
              <a:rPr lang="en-US" dirty="0"/>
              <a:t>DFD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EA790E8-4A5A-4410-96F0-22D6C6F0F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6AF37-0E09-4BD6-901A-EC7BC98F7540}" type="slidenum">
              <a:rPr lang="ru-RU" smtClean="0"/>
              <a:t>16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806488B-2968-4830-8203-F9F059C056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1507636"/>
            <a:ext cx="7522215" cy="49852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9ABE0-9A88-488A-90AA-90EA84C92A17}"/>
              </a:ext>
            </a:extLst>
          </p:cNvPr>
          <p:cNvSpPr txBox="1"/>
          <p:nvPr/>
        </p:nvSpPr>
        <p:spPr>
          <a:xfrm>
            <a:off x="2044700" y="6488668"/>
            <a:ext cx="582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Рисунок </a:t>
            </a:r>
            <a:r>
              <a:rPr lang="en-US" dirty="0"/>
              <a:t>4</a:t>
            </a:r>
            <a:r>
              <a:rPr lang="ru-RU" dirty="0"/>
              <a:t> —  Диаграмма потоков данных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7852E2D-D068-4672-8F48-AF6B65D984BD}"/>
              </a:ext>
            </a:extLst>
          </p:cNvPr>
          <p:cNvSpPr/>
          <p:nvPr/>
        </p:nvSpPr>
        <p:spPr>
          <a:xfrm>
            <a:off x="8648700" y="1507636"/>
            <a:ext cx="35433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222222"/>
                </a:solidFill>
              </a:rPr>
              <a:t>DFD — общепринятое сокращение от англ. </a:t>
            </a:r>
            <a:r>
              <a:rPr lang="ru-RU" sz="2000" dirty="0" err="1">
                <a:solidFill>
                  <a:srgbClr val="222222"/>
                </a:solidFill>
              </a:rPr>
              <a:t>data</a:t>
            </a:r>
            <a:r>
              <a:rPr lang="ru-RU" sz="2000" dirty="0">
                <a:solidFill>
                  <a:srgbClr val="222222"/>
                </a:solidFill>
              </a:rPr>
              <a:t> </a:t>
            </a:r>
            <a:r>
              <a:rPr lang="ru-RU" sz="2000" dirty="0" err="1">
                <a:solidFill>
                  <a:srgbClr val="222222"/>
                </a:solidFill>
              </a:rPr>
              <a:t>flow</a:t>
            </a:r>
            <a:r>
              <a:rPr lang="ru-RU" sz="2000" dirty="0">
                <a:solidFill>
                  <a:srgbClr val="222222"/>
                </a:solidFill>
              </a:rPr>
              <a:t> </a:t>
            </a:r>
            <a:r>
              <a:rPr lang="ru-RU" sz="2000" dirty="0" err="1">
                <a:solidFill>
                  <a:srgbClr val="222222"/>
                </a:solidFill>
              </a:rPr>
              <a:t>diagrams</a:t>
            </a:r>
            <a:r>
              <a:rPr lang="ru-RU" sz="2000" dirty="0">
                <a:solidFill>
                  <a:srgbClr val="222222"/>
                </a:solidFill>
              </a:rPr>
              <a:t> — диаграммы потоков данных. Так называется методология графического структурного анализа, описывающая внешние по отношению к системе источники и адресаты данных, логические функции, потоки данных и хранилища данных, к которым осуществляется доступ.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38260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6588FD-3E94-494C-9558-6894E8B86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1132"/>
            <a:ext cx="10515600" cy="1325563"/>
          </a:xfrm>
        </p:spPr>
        <p:txBody>
          <a:bodyPr/>
          <a:lstStyle/>
          <a:p>
            <a:r>
              <a:rPr lang="ru-RU" dirty="0"/>
              <a:t>Диаграмма поток данных </a:t>
            </a:r>
            <a:r>
              <a:rPr lang="en-US" dirty="0"/>
              <a:t>DFD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EA790E8-4A5A-4410-96F0-22D6C6F0F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6AF37-0E09-4BD6-901A-EC7BC98F7540}" type="slidenum">
              <a:rPr lang="ru-RU" smtClean="0"/>
              <a:t>17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AC02547-F7BF-4B5E-80F6-55B98A3766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5200" y="989274"/>
            <a:ext cx="8064500" cy="53670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2328DA-F199-4F0F-AF43-75CC99EC5C1A}"/>
              </a:ext>
            </a:extLst>
          </p:cNvPr>
          <p:cNvSpPr txBox="1"/>
          <p:nvPr/>
        </p:nvSpPr>
        <p:spPr>
          <a:xfrm>
            <a:off x="2082800" y="6428859"/>
            <a:ext cx="582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Рисунок 5 —  Декомпозиция основного процесса</a:t>
            </a:r>
            <a:r>
              <a:rPr lang="en-US" dirty="0"/>
              <a:t> DFD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589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DDBB43-F71F-406E-923C-87AA6EF26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Диаграмма вариантов использования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33F79C4-8C7C-4682-ACAD-4C18E1D04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6AF37-0E09-4BD6-901A-EC7BC98F7540}" type="slidenum">
              <a:rPr lang="ru-RU" smtClean="0"/>
              <a:t>18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9CA1EB7-DFD8-4A5A-A7B7-64FA095F820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6006636" cy="48021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1024D5-8A62-4AE2-8483-D46AF0C714D3}"/>
              </a:ext>
            </a:extLst>
          </p:cNvPr>
          <p:cNvSpPr txBox="1"/>
          <p:nvPr/>
        </p:nvSpPr>
        <p:spPr>
          <a:xfrm>
            <a:off x="1346200" y="6492875"/>
            <a:ext cx="582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Рисунок </a:t>
            </a:r>
            <a:r>
              <a:rPr lang="en-US" dirty="0"/>
              <a:t>6</a:t>
            </a:r>
            <a:r>
              <a:rPr lang="ru-RU" dirty="0"/>
              <a:t> —  Диаграмма вариантов использования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50D715E-08FB-4CD1-AB6E-44A0A5DF98E3}"/>
              </a:ext>
            </a:extLst>
          </p:cNvPr>
          <p:cNvSpPr/>
          <p:nvPr/>
        </p:nvSpPr>
        <p:spPr>
          <a:xfrm>
            <a:off x="7671496" y="1690688"/>
            <a:ext cx="384763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222222"/>
                </a:solidFill>
              </a:rPr>
              <a:t>Диаграммы вариантов использования описывают взаимоотношения и зависимости между группами вариантов использования и действующих лиц, участвующими в процессе.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07618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DFE21-F262-40A8-A0FA-40C74C50B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Диаграмма классов </a:t>
            </a:r>
            <a:r>
              <a:rPr lang="en-US" dirty="0"/>
              <a:t>UML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2217889-1D04-473C-951D-41C386D83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6AF37-0E09-4BD6-901A-EC7BC98F7540}" type="slidenum">
              <a:rPr lang="ru-RU" smtClean="0"/>
              <a:t>19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D680B14-8A3C-4043-8DF7-1185CAAE6D4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54732"/>
            <a:ext cx="6922596" cy="50381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9E87A9-4E63-46F2-A224-9D3239E7BC35}"/>
              </a:ext>
            </a:extLst>
          </p:cNvPr>
          <p:cNvSpPr txBox="1"/>
          <p:nvPr/>
        </p:nvSpPr>
        <p:spPr>
          <a:xfrm>
            <a:off x="1778000" y="6488668"/>
            <a:ext cx="582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Рисунок 7 —  Диаграмма классов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F29ABAD-3732-401A-83A5-4DEDF28A457A}"/>
              </a:ext>
            </a:extLst>
          </p:cNvPr>
          <p:cNvSpPr/>
          <p:nvPr/>
        </p:nvSpPr>
        <p:spPr>
          <a:xfrm>
            <a:off x="7975600" y="1454732"/>
            <a:ext cx="4216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Диаграмма</a:t>
            </a:r>
            <a:r>
              <a:rPr lang="en-US" sz="2400" dirty="0"/>
              <a:t> </a:t>
            </a:r>
            <a:r>
              <a:rPr lang="ru-RU" sz="2400" dirty="0"/>
              <a:t>классов 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ru-RU" sz="2400" dirty="0"/>
              <a:t>(англ. </a:t>
            </a:r>
            <a:r>
              <a:rPr lang="ru-RU" sz="2400" dirty="0" err="1"/>
              <a:t>class</a:t>
            </a:r>
            <a:r>
              <a:rPr lang="ru-RU" sz="2400" dirty="0"/>
              <a:t> </a:t>
            </a:r>
            <a:r>
              <a:rPr lang="ru-RU" sz="2400" dirty="0" err="1"/>
              <a:t>diagram</a:t>
            </a:r>
            <a:r>
              <a:rPr lang="ru-RU" sz="2400" dirty="0"/>
              <a:t>) — структурная диаграмма языка моделирования UML, демонстрирующая общую структуру иерархии классов системы, </a:t>
            </a:r>
          </a:p>
        </p:txBody>
      </p:sp>
    </p:spTree>
    <p:extLst>
      <p:ext uri="{BB962C8B-B14F-4D97-AF65-F5344CB8AC3E}">
        <p14:creationId xmlns:p14="http://schemas.microsoft.com/office/powerpoint/2010/main" val="313955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Аддитивные технологии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6955"/>
            <a:ext cx="10070432" cy="5167312"/>
          </a:xfrm>
        </p:spPr>
        <p:txBody>
          <a:bodyPr/>
          <a:lstStyle/>
          <a:p>
            <a:pPr marL="0" indent="0">
              <a:buNone/>
            </a:pPr>
            <a:r>
              <a:rPr lang="ru-RU" b="1" dirty="0">
                <a:cs typeface="Times New Roman" panose="02020603050405020304" pitchFamily="18" charset="0"/>
              </a:rPr>
              <a:t>Аддитивные технологии</a:t>
            </a:r>
            <a:r>
              <a:rPr lang="ru-RU" dirty="0">
                <a:cs typeface="Times New Roman" panose="02020603050405020304" pitchFamily="18" charset="0"/>
              </a:rPr>
              <a:t> (от английского </a:t>
            </a:r>
            <a:r>
              <a:rPr lang="ru-RU" dirty="0" err="1">
                <a:cs typeface="Times New Roman" panose="02020603050405020304" pitchFamily="18" charset="0"/>
              </a:rPr>
              <a:t>Additive</a:t>
            </a:r>
            <a:r>
              <a:rPr lang="ru-RU" dirty="0">
                <a:cs typeface="Times New Roman" panose="02020603050405020304" pitchFamily="18" charset="0"/>
              </a:rPr>
              <a:t> </a:t>
            </a:r>
            <a:r>
              <a:rPr lang="ru-RU" dirty="0" err="1">
                <a:cs typeface="Times New Roman" panose="02020603050405020304" pitchFamily="18" charset="0"/>
              </a:rPr>
              <a:t>Fabrication</a:t>
            </a:r>
            <a:r>
              <a:rPr lang="ru-RU" dirty="0">
                <a:cs typeface="Times New Roman" panose="02020603050405020304" pitchFamily="18" charset="0"/>
              </a:rPr>
              <a:t>) – обобщенное название технологий, предполагающих изготовление изделия по данным цифровой модели методом послойного добавления материала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66D577F-51EA-4BCA-8BD7-5A210A1B60EE}"/>
              </a:ext>
            </a:extLst>
          </p:cNvPr>
          <p:cNvSpPr/>
          <p:nvPr/>
        </p:nvSpPr>
        <p:spPr>
          <a:xfrm>
            <a:off x="838200" y="3429000"/>
            <a:ext cx="924025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ru-RU" sz="2800" b="1" dirty="0"/>
              <a:t>Область применения аддитивных технологий</a:t>
            </a:r>
            <a:r>
              <a:rPr lang="ru-RU" sz="2800" dirty="0"/>
              <a:t>: </a:t>
            </a:r>
            <a:endParaRPr lang="en-US" sz="2800" dirty="0"/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ru-RU" sz="2800" dirty="0"/>
              <a:t>строительство;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ru-RU" sz="2800" dirty="0"/>
              <a:t>сельскохозяйственная промышленность;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ru-RU" sz="2800" dirty="0"/>
              <a:t>машиностроение;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ru-RU" sz="2800" dirty="0"/>
              <a:t>судостроение;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ru-RU" sz="2800" dirty="0"/>
              <a:t>космонавтика;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ru-RU" sz="2800" dirty="0"/>
              <a:t>медицина и фармакология.</a:t>
            </a:r>
            <a:endParaRPr lang="ru-RU" sz="2800" b="0" i="0" dirty="0">
              <a:effectLst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71DC31E-4D4A-4842-9872-2591E6EEC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6AF37-0E09-4BD6-901A-EC7BC98F7540}" type="slidenum">
              <a:rPr lang="ru-RU" sz="1800" smtClean="0"/>
              <a:t>2</a:t>
            </a:fld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114548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1161295" cy="4351338"/>
          </a:xfrm>
        </p:spPr>
        <p:txBody>
          <a:bodyPr/>
          <a:lstStyle/>
          <a:p>
            <a:pPr lvl="0"/>
            <a:r>
              <a:rPr lang="ru-RU" dirty="0"/>
              <a:t>Создана модель информационной системы программного комплекса для расчета остаточного напряжения и деформаций металлоконструкций </a:t>
            </a:r>
            <a:endParaRPr lang="en-US" dirty="0"/>
          </a:p>
          <a:p>
            <a:pPr lvl="0"/>
            <a:r>
              <a:rPr lang="ru-RU" dirty="0"/>
              <a:t>Создана диаграмма </a:t>
            </a:r>
            <a:r>
              <a:rPr lang="ru-RU" dirty="0" err="1"/>
              <a:t>Ганта</a:t>
            </a:r>
            <a:endParaRPr lang="ru-RU" dirty="0"/>
          </a:p>
          <a:p>
            <a:pPr lvl="0"/>
            <a:r>
              <a:rPr lang="ru-RU" dirty="0"/>
              <a:t>Создана диаграмма </a:t>
            </a:r>
            <a:r>
              <a:rPr lang="en-US" dirty="0"/>
              <a:t>IDEF0</a:t>
            </a:r>
          </a:p>
          <a:p>
            <a:pPr lvl="0"/>
            <a:r>
              <a:rPr lang="ru-RU" dirty="0"/>
              <a:t>Создана диаграмма </a:t>
            </a:r>
            <a:r>
              <a:rPr lang="en-US" dirty="0"/>
              <a:t>DFD</a:t>
            </a:r>
          </a:p>
          <a:p>
            <a:pPr lvl="0"/>
            <a:r>
              <a:rPr lang="ru-RU" dirty="0"/>
              <a:t>Создана диаграмма вариантов использования</a:t>
            </a:r>
          </a:p>
          <a:p>
            <a:pPr lvl="0"/>
            <a:r>
              <a:rPr lang="ru-RU" dirty="0"/>
              <a:t>Создана диаграмма классов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CE3E245-3DAB-4C4C-B910-3856D6BE4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6AF37-0E09-4BD6-901A-EC7BC98F7540}" type="slidenum">
              <a:rPr lang="ru-RU" sz="1800" smtClean="0"/>
              <a:t>20</a:t>
            </a:fld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407481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28654"/>
            <a:ext cx="5181600" cy="4145280"/>
          </a:xfrm>
        </p:spPr>
      </p:pic>
    </p:spTree>
    <p:extLst>
      <p:ext uri="{BB962C8B-B14F-4D97-AF65-F5344CB8AC3E}">
        <p14:creationId xmlns:p14="http://schemas.microsoft.com/office/powerpoint/2010/main" val="224062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1053" y="340526"/>
            <a:ext cx="10718134" cy="923330"/>
          </a:xfrm>
        </p:spPr>
        <p:txBody>
          <a:bodyPr>
            <a:normAutofit/>
          </a:bodyPr>
          <a:lstStyle/>
          <a:p>
            <a:r>
              <a:rPr lang="ru-RU" b="1" dirty="0">
                <a:latin typeface="+mn-lt"/>
              </a:rPr>
              <a:t>SLM или </a:t>
            </a:r>
            <a:r>
              <a:rPr lang="ru-RU" b="1" dirty="0" err="1">
                <a:latin typeface="+mn-lt"/>
              </a:rPr>
              <a:t>Selective</a:t>
            </a:r>
            <a:r>
              <a:rPr lang="ru-RU" b="1" dirty="0">
                <a:latin typeface="+mn-lt"/>
              </a:rPr>
              <a:t> </a:t>
            </a:r>
            <a:r>
              <a:rPr lang="ru-RU" b="1" dirty="0" err="1">
                <a:latin typeface="+mn-lt"/>
              </a:rPr>
              <a:t>laser</a:t>
            </a:r>
            <a:r>
              <a:rPr lang="ru-RU" b="1" dirty="0">
                <a:latin typeface="+mn-lt"/>
              </a:rPr>
              <a:t> </a:t>
            </a:r>
            <a:r>
              <a:rPr lang="ru-RU" b="1" dirty="0" err="1">
                <a:latin typeface="+mn-lt"/>
              </a:rPr>
              <a:t>melting</a:t>
            </a:r>
            <a:r>
              <a:rPr lang="ru-RU" b="1" dirty="0">
                <a:latin typeface="+mn-lt"/>
              </a:rPr>
              <a:t> </a:t>
            </a:r>
            <a:r>
              <a:rPr lang="ru-RU" dirty="0"/>
              <a:t> 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1085C6-BCBC-4E31-96C6-6C8E8F555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6AF37-0E09-4BD6-901A-EC7BC98F7540}" type="slidenum">
              <a:rPr lang="ru-RU" sz="1800" smtClean="0"/>
              <a:t>3</a:t>
            </a:fld>
            <a:endParaRPr lang="ru-RU" sz="18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045B615-D8F0-4B87-9ED4-78934CDA9052}"/>
              </a:ext>
            </a:extLst>
          </p:cNvPr>
          <p:cNvSpPr/>
          <p:nvPr/>
        </p:nvSpPr>
        <p:spPr>
          <a:xfrm>
            <a:off x="401053" y="1263855"/>
            <a:ext cx="56949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Это технология производства сложных изделий посредством лазерного плавления металлического порошка по математическим CAD-моделям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4C4A7A7-42DA-4884-A235-9ADD0D726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653" y="3577389"/>
            <a:ext cx="2491426" cy="252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5AF1431-3A4D-486A-8EF3-3664F02FED27}"/>
              </a:ext>
            </a:extLst>
          </p:cNvPr>
          <p:cNvSpPr/>
          <p:nvPr/>
        </p:nvSpPr>
        <p:spPr>
          <a:xfrm>
            <a:off x="232498" y="3745720"/>
            <a:ext cx="287265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камера SLM-машины заполнена инертным газом (аргоном или азотом). 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749B6EF5-27E9-4E9A-851F-6C53758B9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250" y="1332921"/>
            <a:ext cx="5943379" cy="476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09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55061"/>
            <a:ext cx="10515600" cy="1099971"/>
          </a:xfrm>
        </p:spPr>
        <p:txBody>
          <a:bodyPr/>
          <a:lstStyle/>
          <a:p>
            <a:r>
              <a:rPr lang="en-US" b="1" dirty="0">
                <a:latin typeface="+mn-lt"/>
              </a:rPr>
              <a:t>EBM</a:t>
            </a:r>
            <a:r>
              <a:rPr lang="ru-RU" b="1" dirty="0">
                <a:latin typeface="+mn-lt"/>
              </a:rPr>
              <a:t> или </a:t>
            </a:r>
            <a:r>
              <a:rPr lang="en-US" b="1" i="1" dirty="0">
                <a:latin typeface="+mn-lt"/>
              </a:rPr>
              <a:t> </a:t>
            </a:r>
            <a:r>
              <a:rPr lang="en-US" b="1" dirty="0">
                <a:latin typeface="+mn-lt"/>
              </a:rPr>
              <a:t>Electron Beam Melting</a:t>
            </a:r>
            <a:endParaRPr lang="ru-RU" b="1" dirty="0">
              <a:latin typeface="+mn-lt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7F5C1F3-8B7C-4087-9171-737909B09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z="1800" dirty="0"/>
              <a:t>5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1DCB276D-3D19-4F01-9997-F062CCF36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690688"/>
            <a:ext cx="5715000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3B7E523-7B37-4420-8CA7-A4F02820C94B}"/>
              </a:ext>
            </a:extLst>
          </p:cNvPr>
          <p:cNvSpPr/>
          <p:nvPr/>
        </p:nvSpPr>
        <p:spPr>
          <a:xfrm>
            <a:off x="709863" y="1844509"/>
            <a:ext cx="5257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Электронно-лучевая плавка.</a:t>
            </a:r>
          </a:p>
          <a:p>
            <a:r>
              <a:rPr lang="ru-RU" sz="2400" dirty="0"/>
              <a:t>Главное отличие от </a:t>
            </a:r>
            <a:r>
              <a:rPr lang="en-US" sz="2400" dirty="0"/>
              <a:t>SLM</a:t>
            </a:r>
            <a:r>
              <a:rPr lang="ru-RU" sz="2400" dirty="0"/>
              <a:t> заключается</a:t>
            </a:r>
            <a:r>
              <a:rPr lang="en-US" sz="2400" dirty="0"/>
              <a:t> </a:t>
            </a:r>
            <a:r>
              <a:rPr lang="ru-RU" sz="2400" dirty="0"/>
              <a:t>в использовании электронных излучателей (т.н. электронных пушек). В основе технологии лежит использование электронных пучков высокой мощности для сплавки металлического порошка в вакуумной камере.</a:t>
            </a:r>
            <a:r>
              <a:rPr lang="ru-RU" dirty="0"/>
              <a:t> 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7429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6063" y="496942"/>
            <a:ext cx="10497618" cy="794545"/>
          </a:xfrm>
        </p:spPr>
        <p:txBody>
          <a:bodyPr/>
          <a:lstStyle/>
          <a:p>
            <a:r>
              <a:rPr lang="en-US" b="1" dirty="0">
                <a:latin typeface="+mn-lt"/>
              </a:rPr>
              <a:t>DMLS </a:t>
            </a:r>
            <a:r>
              <a:rPr lang="ru-RU" b="1" dirty="0">
                <a:latin typeface="+mn-lt"/>
              </a:rPr>
              <a:t>или </a:t>
            </a:r>
            <a:r>
              <a:rPr lang="en-US" b="1" dirty="0">
                <a:latin typeface="+mn-lt"/>
              </a:rPr>
              <a:t>direct metal laser sintering</a:t>
            </a:r>
            <a:endParaRPr lang="ru-RU" b="1" dirty="0">
              <a:latin typeface="+mn-lt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BBAB6DD-9F4E-4F61-89A2-4782CF25B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6AF37-0E09-4BD6-901A-EC7BC98F7540}" type="slidenum">
              <a:rPr lang="ru-RU" sz="1800" smtClean="0"/>
              <a:t>5</a:t>
            </a:fld>
            <a:endParaRPr lang="ru-RU" sz="1800" dirty="0"/>
          </a:p>
        </p:txBody>
      </p:sp>
      <p:pic>
        <p:nvPicPr>
          <p:cNvPr id="6" name="Picture 4" descr="технология SLM">
            <a:extLst>
              <a:ext uri="{FF2B5EF4-FFF2-40B4-BE49-F238E27FC236}">
                <a16:creationId xmlns:a16="http://schemas.microsoft.com/office/drawing/2014/main" id="{C0EA7B28-9F98-4F96-9752-FC5C496C66C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23" y="3392488"/>
            <a:ext cx="4475748" cy="299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6C55819-7CD5-4E83-A8AE-C0A44A7455C7}"/>
              </a:ext>
            </a:extLst>
          </p:cNvPr>
          <p:cNvSpPr/>
          <p:nvPr/>
        </p:nvSpPr>
        <p:spPr>
          <a:xfrm>
            <a:off x="176463" y="1393797"/>
            <a:ext cx="54382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В </a:t>
            </a:r>
            <a:r>
              <a:rPr lang="ru-RU" sz="2400" dirty="0" err="1"/>
              <a:t>технологие</a:t>
            </a:r>
            <a:r>
              <a:rPr lang="ru-RU" sz="2400" dirty="0"/>
              <a:t> DMLS частицы порошка нагреваются меньше и спекаются между собой, не переходя в жидкую фазу, а в SLM лазер расплавляет металлический порошок.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9A196AE-E260-4D23-ACC2-11F86368FEEB}"/>
              </a:ext>
            </a:extLst>
          </p:cNvPr>
          <p:cNvSpPr/>
          <p:nvPr/>
        </p:nvSpPr>
        <p:spPr>
          <a:xfrm>
            <a:off x="5494421" y="4256164"/>
            <a:ext cx="5630779" cy="1971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000000"/>
                </a:solidFill>
              </a:rPr>
              <a:t>Печатать можно практически из любого металла и сплава, находящихся в форме порошка. Титан, сталь, нержавейка - все это может использоваться для производства детали.</a:t>
            </a:r>
            <a:endParaRPr lang="ru-RU" sz="24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431EA53-0C2F-4EB7-BEC8-E45513053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726" y="1420597"/>
            <a:ext cx="4475748" cy="270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4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Остаточное напряжение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Остаточное напряжение появляется в изделие в процессе термообработки, при переходе из жидкого агрегатного состояния в твёрдое, при механической воздействие или обработке.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9813817-9B58-4817-A06F-4156F03C4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6AF37-0E09-4BD6-901A-EC7BC98F7540}" type="slidenum">
              <a:rPr lang="ru-RU" sz="1800" smtClean="0"/>
              <a:t>6</a:t>
            </a:fld>
            <a:endParaRPr lang="ru-RU" sz="18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BB06A35-EB3B-43A5-A04C-9FEF9077531A}"/>
              </a:ext>
            </a:extLst>
          </p:cNvPr>
          <p:cNvSpPr/>
          <p:nvPr/>
        </p:nvSpPr>
        <p:spPr>
          <a:xfrm>
            <a:off x="6424865" y="1825625"/>
            <a:ext cx="492893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000000"/>
                </a:solidFill>
                <a:ea typeface="Times New Roman" panose="02020603050405020304" pitchFamily="18" charset="0"/>
              </a:rPr>
              <a:t>Остаточное напряжение приводит к уменьшению прочности и максимально допустимой нагрузки, на которую будет рассчитано изделие. 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89841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Способы устранение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33183" y="1388143"/>
            <a:ext cx="6251575" cy="5181600"/>
          </a:xfrm>
        </p:spPr>
        <p:txBody>
          <a:bodyPr>
            <a:normAutofit/>
          </a:bodyPr>
          <a:lstStyle/>
          <a:p>
            <a:endParaRPr lang="ru-RU" dirty="0"/>
          </a:p>
          <a:p>
            <a:r>
              <a:rPr lang="ru-RU" dirty="0"/>
              <a:t>Термическая обработка </a:t>
            </a:r>
          </a:p>
          <a:p>
            <a:r>
              <a:rPr lang="ru-RU" dirty="0"/>
              <a:t>Изостатическое газовое прессование </a:t>
            </a:r>
          </a:p>
          <a:p>
            <a:r>
              <a:rPr lang="ru-RU" dirty="0"/>
              <a:t>Использование комбинированных схем направлений движения лазера</a:t>
            </a:r>
          </a:p>
          <a:p>
            <a:r>
              <a:rPr lang="ru-RU" dirty="0"/>
              <a:t>Подбор температурных режимов плавления</a:t>
            </a:r>
            <a:r>
              <a:rPr lang="en-US" dirty="0"/>
              <a:t>/</a:t>
            </a:r>
            <a:r>
              <a:rPr lang="ru-RU" dirty="0"/>
              <a:t>спекания</a:t>
            </a:r>
          </a:p>
          <a:p>
            <a:r>
              <a:rPr lang="ru-RU" dirty="0"/>
              <a:t>Использование дополнительных опор и поддержек 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C44D6F7-F5CF-4470-8331-6160D094B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6AF37-0E09-4BD6-901A-EC7BC98F7540}" type="slidenum">
              <a:rPr lang="ru-RU" sz="1800" smtClean="0"/>
              <a:t>7</a:t>
            </a:fld>
            <a:endParaRPr lang="ru-RU" sz="1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C436517-E069-4FDF-9FC9-3464458502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97053" y="3877945"/>
            <a:ext cx="5262245" cy="24784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666D240-1E39-4C8E-8A18-79D2D10A3A1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11670" y="617856"/>
            <a:ext cx="5033010" cy="251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1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Прогнозирование остаточного напряжения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ANSYS Additive </a:t>
            </a:r>
            <a:r>
              <a:rPr lang="ru-RU" dirty="0"/>
              <a:t>инструмент моделирования точной формы детали, получаемых в процессе 3</a:t>
            </a:r>
            <a:r>
              <a:rPr lang="en-US" dirty="0"/>
              <a:t>D</a:t>
            </a:r>
            <a:r>
              <a:rPr lang="ru-RU" dirty="0"/>
              <a:t>-печати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1CC01BF-01A3-4960-9F75-43AE22F83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6AF37-0E09-4BD6-901A-EC7BC98F7540}" type="slidenum">
              <a:rPr lang="ru-RU" sz="1800" smtClean="0"/>
              <a:t>8</a:t>
            </a:fld>
            <a:endParaRPr lang="ru-RU" sz="18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4EC02E-4317-41C6-9C22-9E7007E650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09474" y="1397052"/>
            <a:ext cx="4903570" cy="216536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FD7754B-4F6C-4C10-96EA-94A2F98BAAD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6265" y="3676015"/>
            <a:ext cx="5423535" cy="281686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65AB903-FD4F-4D9D-B556-5FEC2A40D43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337935" y="3644550"/>
            <a:ext cx="4975109" cy="253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97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1161295" cy="4351338"/>
          </a:xfrm>
        </p:spPr>
        <p:txBody>
          <a:bodyPr/>
          <a:lstStyle/>
          <a:p>
            <a:pPr lvl="0"/>
            <a:r>
              <a:rPr lang="ru-RU" dirty="0"/>
              <a:t>Изучены технологии аддитивного производства сложных металлических конструкций </a:t>
            </a:r>
          </a:p>
          <a:p>
            <a:pPr lvl="0"/>
            <a:r>
              <a:rPr lang="ru-RU" dirty="0"/>
              <a:t>Изучены способы устранения остаточных напряжений и усадочных деформаций </a:t>
            </a:r>
          </a:p>
          <a:p>
            <a:pPr lvl="0"/>
            <a:r>
              <a:rPr lang="ru-RU" dirty="0"/>
              <a:t>Произведено прогнозирование остаточных напряжений вызванного неравномерными циклическими температурными воздействиями и способы их устранения в </a:t>
            </a:r>
            <a:r>
              <a:rPr lang="en-US" dirty="0"/>
              <a:t>ANSYS Additive.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CE3E245-3DAB-4C4C-B910-3856D6BE4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6AF37-0E09-4BD6-901A-EC7BC98F7540}" type="slidenum">
              <a:rPr lang="ru-RU" sz="1800" smtClean="0"/>
              <a:t>9</a:t>
            </a:fld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135426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646</Words>
  <Application>Microsoft Office PowerPoint</Application>
  <PresentationFormat>Широкоэкранный</PresentationFormat>
  <Paragraphs>109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Тема Office</vt:lpstr>
      <vt:lpstr>Цель работы: </vt:lpstr>
      <vt:lpstr>Аддитивные технологии</vt:lpstr>
      <vt:lpstr>SLM или Selective laser melting  </vt:lpstr>
      <vt:lpstr>EBM или  Electron Beam Melting</vt:lpstr>
      <vt:lpstr>DMLS или direct metal laser sintering</vt:lpstr>
      <vt:lpstr>Остаточное напряжение </vt:lpstr>
      <vt:lpstr>Способы устранение </vt:lpstr>
      <vt:lpstr>Прогнозирование остаточного напряжения </vt:lpstr>
      <vt:lpstr>Заключение </vt:lpstr>
      <vt:lpstr>Презентация PowerPoint</vt:lpstr>
      <vt:lpstr>Цель работы: </vt:lpstr>
      <vt:lpstr>Требования к программному комплексу</vt:lpstr>
      <vt:lpstr>Диаграмма Ганта </vt:lpstr>
      <vt:lpstr>Диаграмма IDEF0</vt:lpstr>
      <vt:lpstr>Диаграмма IDEF0</vt:lpstr>
      <vt:lpstr>Диаграмма поток данных DFD</vt:lpstr>
      <vt:lpstr>Диаграмма поток данных DFD</vt:lpstr>
      <vt:lpstr>Диаграмма вариантов использования</vt:lpstr>
      <vt:lpstr>Диаграмма классов UML</vt:lpstr>
      <vt:lpstr>Заключение 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Цель работы: </dc:title>
  <dc:creator>Ivan</dc:creator>
  <cp:lastModifiedBy>Ivan</cp:lastModifiedBy>
  <cp:revision>3</cp:revision>
  <dcterms:created xsi:type="dcterms:W3CDTF">2021-06-21T23:41:50Z</dcterms:created>
  <dcterms:modified xsi:type="dcterms:W3CDTF">2021-06-22T00:14:11Z</dcterms:modified>
</cp:coreProperties>
</file>